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3" r:id="rId8"/>
    <p:sldId id="260" r:id="rId9"/>
    <p:sldId id="261" r:id="rId10"/>
    <p:sldId id="264" r:id="rId11"/>
    <p:sldId id="265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27-0749-4A45-9F57-2A9EF485636A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90C5-2EDD-4D70-BE5C-81F3A4DDF1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27-0749-4A45-9F57-2A9EF485636A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90C5-2EDD-4D70-BE5C-81F3A4DDF1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27-0749-4A45-9F57-2A9EF485636A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90C5-2EDD-4D70-BE5C-81F3A4DDF1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27-0749-4A45-9F57-2A9EF485636A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90C5-2EDD-4D70-BE5C-81F3A4DDF1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27-0749-4A45-9F57-2A9EF485636A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90C5-2EDD-4D70-BE5C-81F3A4DDF1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27-0749-4A45-9F57-2A9EF485636A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90C5-2EDD-4D70-BE5C-81F3A4DDF1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27-0749-4A45-9F57-2A9EF485636A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90C5-2EDD-4D70-BE5C-81F3A4DDF1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27-0749-4A45-9F57-2A9EF485636A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90C5-2EDD-4D70-BE5C-81F3A4DDF1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27-0749-4A45-9F57-2A9EF485636A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90C5-2EDD-4D70-BE5C-81F3A4DDF1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27-0749-4A45-9F57-2A9EF485636A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90C5-2EDD-4D70-BE5C-81F3A4DDF1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B7127-0749-4A45-9F57-2A9EF485636A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90C5-2EDD-4D70-BE5C-81F3A4DDF1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B7127-0749-4A45-9F57-2A9EF485636A}" type="datetimeFigureOut">
              <a:rPr lang="it-IT" smtClean="0"/>
              <a:pPr/>
              <a:t>05/06/2014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90C5-2EDD-4D70-BE5C-81F3A4DDF14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5286412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Ammissione  agli 	</a:t>
            </a:r>
            <a:br>
              <a:rPr lang="it-IT" i="1" dirty="0" smtClean="0"/>
            </a:br>
            <a:r>
              <a:rPr lang="it-IT" i="1" dirty="0" smtClean="0"/>
              <a:t>esami relativi ai percorsi</a:t>
            </a:r>
            <a:br>
              <a:rPr lang="it-IT" i="1" dirty="0" smtClean="0"/>
            </a:br>
            <a:r>
              <a:rPr lang="it-IT" i="1" dirty="0" smtClean="0"/>
              <a:t>triennali finalizzati al conseguimento</a:t>
            </a:r>
            <a:br>
              <a:rPr lang="it-IT" i="1" dirty="0" smtClean="0"/>
            </a:br>
            <a:r>
              <a:rPr lang="it-IT" i="1" dirty="0" smtClean="0"/>
              <a:t>degli attestati di qualifica professionale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Valutazione</a:t>
            </a:r>
            <a:r>
              <a:rPr lang="it-IT" dirty="0" smtClean="0"/>
              <a:t>  allievi </a:t>
            </a:r>
            <a:br>
              <a:rPr lang="it-IT" dirty="0" smtClean="0"/>
            </a:br>
            <a:r>
              <a:rPr lang="it-IT" dirty="0" smtClean="0"/>
              <a:t>CLASSI III 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Come si </a:t>
            </a:r>
            <a:r>
              <a:rPr lang="it-IT" i="1" dirty="0" smtClean="0"/>
              <a:t>traducono</a:t>
            </a:r>
            <a:r>
              <a:rPr lang="it-IT" dirty="0" smtClean="0"/>
              <a:t> tali valutazioni in voti?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4000" dirty="0" smtClean="0"/>
              <a:t>Utilizzando le tabelle indicate nel </a:t>
            </a:r>
            <a:r>
              <a:rPr lang="it-IT" sz="4000" dirty="0" err="1" smtClean="0"/>
              <a:t>D.D.</a:t>
            </a:r>
            <a:r>
              <a:rPr lang="it-IT" sz="4000" dirty="0" smtClean="0"/>
              <a:t> n. 18 che indicano i punti di credito da assegnare in relazione ai diversi livelli di competenza conseguiti …</a:t>
            </a:r>
          </a:p>
          <a:p>
            <a:pPr>
              <a:buNone/>
            </a:pPr>
            <a:endParaRPr lang="it-IT" sz="4000" dirty="0" smtClean="0"/>
          </a:p>
          <a:p>
            <a:pPr>
              <a:buNone/>
            </a:pPr>
            <a:r>
              <a:rPr lang="it-IT" sz="4000" dirty="0" smtClean="0"/>
              <a:t> 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TABELLA DEL CREDITO DEL BIENNIO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43956" cy="3138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1943128"/>
                <a:gridCol w="2135989"/>
                <a:gridCol w="2135989"/>
              </a:tblGrid>
              <a:tr h="606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+mn-lt"/>
                          <a:ea typeface="Calibri"/>
                          <a:cs typeface="Times New Roman"/>
                        </a:rPr>
                        <a:t>PRIMO BIENNIO</a:t>
                      </a:r>
                      <a:endParaRPr lang="it-IT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+mn-lt"/>
                          <a:ea typeface="Calibri"/>
                          <a:cs typeface="Times New Roman"/>
                        </a:rPr>
                        <a:t>Livello Base</a:t>
                      </a:r>
                      <a:endParaRPr lang="it-IT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+mn-lt"/>
                          <a:ea typeface="Calibri"/>
                          <a:cs typeface="Times New Roman"/>
                        </a:rPr>
                        <a:t>Livello Intermedio</a:t>
                      </a:r>
                      <a:endParaRPr lang="it-IT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+mn-lt"/>
                          <a:ea typeface="Calibri"/>
                          <a:cs typeface="Times New Roman"/>
                        </a:rPr>
                        <a:t>Livello Avanzato</a:t>
                      </a:r>
                      <a:endParaRPr lang="it-IT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+mn-lt"/>
                          <a:ea typeface="Calibri"/>
                          <a:cs typeface="Times New Roman"/>
                        </a:rPr>
                        <a:t>Asse Linguaggi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</a:tr>
              <a:tr h="606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+mn-lt"/>
                          <a:ea typeface="Calibri"/>
                          <a:cs typeface="Times New Roman"/>
                        </a:rPr>
                        <a:t>Asse matematico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</a:tr>
              <a:tr h="606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+mn-lt"/>
                          <a:ea typeface="Calibri"/>
                          <a:cs typeface="Times New Roman"/>
                        </a:rPr>
                        <a:t>Asse scientifico/tecnologico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</a:tr>
              <a:tr h="688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+mn-lt"/>
                          <a:ea typeface="Calibri"/>
                          <a:cs typeface="Times New Roman"/>
                        </a:rPr>
                        <a:t>Asse storico/sociale/economico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500034" y="4929198"/>
          <a:ext cx="8429684" cy="832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57150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TOTALE MAX PRIMO BIENNIO  16  PUNTI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TABELLA DEL CREDITO TERZO ANNO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854200"/>
          <a:ext cx="8329644" cy="3396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411"/>
                <a:gridCol w="2082411"/>
                <a:gridCol w="2082411"/>
                <a:gridCol w="2082411"/>
              </a:tblGrid>
              <a:tr h="314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latin typeface="+mn-lt"/>
                          <a:ea typeface="Calibri"/>
                          <a:cs typeface="Times New Roman"/>
                        </a:rPr>
                        <a:t>TERZO ANNO</a:t>
                      </a:r>
                      <a:endParaRPr lang="it-IT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Livello Base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Livello Intermedio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dirty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Livello Avanzato</a:t>
                      </a:r>
                    </a:p>
                  </a:txBody>
                  <a:tcPr marL="68580" marR="68580" marT="0" marB="0"/>
                </a:tc>
              </a:tr>
              <a:tr h="554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+mn-lt"/>
                          <a:ea typeface="Calibri"/>
                          <a:cs typeface="Times New Roman"/>
                        </a:rPr>
                        <a:t>Area di base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</a:tr>
              <a:tr h="554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+mn-lt"/>
                          <a:ea typeface="Calibri"/>
                          <a:cs typeface="Times New Roman"/>
                        </a:rPr>
                        <a:t>Area di indirizzo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</a:tr>
              <a:tr h="554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+mn-lt"/>
                          <a:ea typeface="Calibri"/>
                          <a:cs typeface="Times New Roman"/>
                        </a:rPr>
                        <a:t>Stage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</a:tr>
              <a:tr h="699024"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TOTALE MAX TERZO ANNO 9  PUNTI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2109"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TOTALE MAX TRIENNIO 25  PUNTI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t-IT" dirty="0" smtClean="0"/>
              <a:t>Sintesi del processo di valutazione: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214974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it-IT" dirty="0" smtClean="0"/>
              <a:t>Verifica della frequenza </a:t>
            </a:r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None/>
            </a:pPr>
            <a:r>
              <a:rPr lang="it-IT" dirty="0" smtClean="0"/>
              <a:t>2. Verifica dei livelli conseguiti al termine del primo biennio              </a:t>
            </a:r>
            <a:r>
              <a:rPr lang="it-IT" u="sng" dirty="0" smtClean="0"/>
              <a:t>attribuzione punti di credito</a:t>
            </a:r>
          </a:p>
          <a:p>
            <a:pPr marL="514350" indent="-514350">
              <a:buNone/>
            </a:pPr>
            <a:endParaRPr lang="it-IT" u="sng" dirty="0" smtClean="0"/>
          </a:p>
          <a:p>
            <a:pPr>
              <a:buNone/>
            </a:pPr>
            <a:r>
              <a:rPr lang="it-IT" dirty="0" smtClean="0"/>
              <a:t>3. Valutazione dei livelli conseguiti al termine del III anno              </a:t>
            </a:r>
            <a:r>
              <a:rPr lang="it-IT" u="sng" dirty="0" smtClean="0"/>
              <a:t>attribuzione punti di credito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4. Verifica dei livelli conseguiti nell’ambito dell’attività di stage               </a:t>
            </a:r>
            <a:r>
              <a:rPr lang="it-IT" u="sng" dirty="0" smtClean="0"/>
              <a:t>attribuzione punti di credito</a:t>
            </a:r>
            <a:endParaRPr lang="it-IT" u="sng" dirty="0"/>
          </a:p>
        </p:txBody>
      </p:sp>
      <p:sp>
        <p:nvSpPr>
          <p:cNvPr id="4" name="Freccia a destra 3"/>
          <p:cNvSpPr/>
          <p:nvPr/>
        </p:nvSpPr>
        <p:spPr>
          <a:xfrm>
            <a:off x="2000232" y="26431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1500166" y="421481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1571604" y="57150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Esempio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714356"/>
            <a:ext cx="8258204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/>
              <a:t>Alunno: </a:t>
            </a:r>
            <a:r>
              <a:rPr lang="it-IT" sz="2800" dirty="0" err="1" smtClean="0"/>
              <a:t>Acampora</a:t>
            </a:r>
            <a:r>
              <a:rPr lang="it-IT" sz="2800" dirty="0" smtClean="0"/>
              <a:t> Claudio</a:t>
            </a:r>
          </a:p>
          <a:p>
            <a:pPr>
              <a:buNone/>
            </a:pPr>
            <a:r>
              <a:rPr lang="it-IT" sz="2800" dirty="0" smtClean="0"/>
              <a:t>Frequenza: 80% dell’orario annuo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28728" y="1928802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1928826"/>
                <a:gridCol w="1238216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Primo</a:t>
                      </a:r>
                      <a:r>
                        <a:rPr lang="it-IT" baseline="0" dirty="0" smtClean="0"/>
                        <a:t> biennio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Livelli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Punti 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+mn-lt"/>
                          <a:ea typeface="Calibri"/>
                          <a:cs typeface="Times New Roman"/>
                        </a:rPr>
                        <a:t>Asse Linguaggi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Base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+mn-lt"/>
                          <a:ea typeface="Calibri"/>
                          <a:cs typeface="Times New Roman"/>
                        </a:rPr>
                        <a:t>Asse matematico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Base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+mn-lt"/>
                          <a:ea typeface="Calibri"/>
                          <a:cs typeface="Times New Roman"/>
                        </a:rPr>
                        <a:t>Asse scientifico/tecnologico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Base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+mn-lt"/>
                          <a:ea typeface="Calibri"/>
                          <a:cs typeface="Times New Roman"/>
                        </a:rPr>
                        <a:t>Asse storico/sociale/economico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Base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Totale punti I biennio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8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2"/>
                          </a:solidFill>
                        </a:rPr>
                        <a:t>Terzo anno </a:t>
                      </a:r>
                      <a:endParaRPr lang="it-IT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Area di base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Base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Area di indirizzo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Intermedio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Stage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Intermedio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Totale punti III anno 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5</a:t>
                      </a:r>
                      <a:endParaRPr lang="it-I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Totale punti del triennio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13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FACCIAMO CHIAREZZA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072098"/>
          </a:xfrm>
        </p:spPr>
        <p:txBody>
          <a:bodyPr>
            <a:normAutofit/>
          </a:bodyPr>
          <a:lstStyle/>
          <a:p>
            <a:pPr indent="0">
              <a:lnSpc>
                <a:spcPct val="110000"/>
              </a:lnSpc>
              <a:buNone/>
            </a:pPr>
            <a:r>
              <a:rPr lang="it-IT" dirty="0" smtClean="0"/>
              <a:t>L’ammissione all’esame per il conseguimento degli attestati di qualifica professionale</a:t>
            </a:r>
          </a:p>
          <a:p>
            <a:pPr indent="0" algn="ctr">
              <a:lnSpc>
                <a:spcPct val="200000"/>
              </a:lnSpc>
              <a:buNone/>
            </a:pPr>
            <a:r>
              <a:rPr lang="it-IT" dirty="0" smtClean="0">
                <a:solidFill>
                  <a:srgbClr val="FF0000"/>
                </a:solidFill>
              </a:rPr>
              <a:t>NON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SIGNIFICA PROMOZIONE AL IV ANNO</a:t>
            </a:r>
          </a:p>
          <a:p>
            <a:pPr indent="0" algn="just">
              <a:buNone/>
            </a:pPr>
            <a:r>
              <a:rPr lang="it-IT" dirty="0" smtClean="0"/>
              <a:t>Infatti l’ammissione è regolata dal: </a:t>
            </a:r>
          </a:p>
          <a:p>
            <a:pPr indent="0" algn="ctr">
              <a:buNone/>
            </a:pPr>
            <a:r>
              <a:rPr lang="it-IT" b="1" dirty="0" smtClean="0"/>
              <a:t>Decreto Dirigenziale n. 18 del 21/01/2014 della Regione Campania </a:t>
            </a:r>
          </a:p>
          <a:p>
            <a:pPr indent="0" algn="just">
              <a:buNone/>
            </a:pPr>
            <a:r>
              <a:rPr lang="it-IT" b="1" dirty="0" smtClean="0"/>
              <a:t>AL QUALE SIAMO TENUTI AD ATTENERCI</a:t>
            </a:r>
          </a:p>
          <a:p>
            <a:endParaRPr lang="it-IT" dirty="0" smtClean="0"/>
          </a:p>
          <a:p>
            <a:pPr>
              <a:buNone/>
            </a:pP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Tale decreto stabilisce che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Alle prove finali possono essere ammessi </a:t>
            </a:r>
            <a:r>
              <a:rPr lang="it-IT" dirty="0" smtClean="0">
                <a:solidFill>
                  <a:srgbClr val="FF0000"/>
                </a:solidFill>
              </a:rPr>
              <a:t>gli allievi che abbiano raggiunto tutti gli esiti di apprendimento,</a:t>
            </a:r>
            <a:r>
              <a:rPr lang="it-IT" dirty="0" smtClean="0"/>
              <a:t> almeno al livello base, relativi alla qualifica professionale e </a:t>
            </a:r>
            <a:r>
              <a:rPr lang="it-IT" dirty="0" smtClean="0">
                <a:solidFill>
                  <a:srgbClr val="FF0000"/>
                </a:solidFill>
              </a:rPr>
              <a:t>che abbiano frequentato un numero di ore non inferiore al 75% dell’orario annuale personalizzato</a:t>
            </a:r>
            <a:r>
              <a:rPr lang="it-IT" dirty="0" smtClean="0"/>
              <a:t>. 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Riguardo alla </a:t>
            </a:r>
            <a:r>
              <a:rPr lang="it-IT" dirty="0" smtClean="0">
                <a:solidFill>
                  <a:srgbClr val="FF0000"/>
                </a:solidFill>
              </a:rPr>
              <a:t>frequenza 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sz="4400" dirty="0" smtClean="0"/>
              <a:t>	Bisogna verificare che le  ore frequentate da ogni allievo siano superiori al 75% dell’orario annuale </a:t>
            </a:r>
          </a:p>
          <a:p>
            <a:pPr>
              <a:buNone/>
            </a:pPr>
            <a:endParaRPr lang="it-IT" sz="4400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i="1" dirty="0" smtClean="0"/>
              <a:t>Deroghe a tale limite sono previste in caso di specifiche motivazioni: malattia, infortunio, gravi situazioni familiari …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428752"/>
          </a:xfrm>
        </p:spPr>
        <p:txBody>
          <a:bodyPr>
            <a:normAutofit/>
          </a:bodyPr>
          <a:lstStyle/>
          <a:p>
            <a:pPr algn="l"/>
            <a:r>
              <a:rPr lang="it-IT" sz="3600" dirty="0" smtClean="0"/>
              <a:t>Riguardo al</a:t>
            </a:r>
            <a:r>
              <a:rPr lang="it-IT" sz="3600" dirty="0" smtClean="0">
                <a:solidFill>
                  <a:srgbClr val="FF0000"/>
                </a:solidFill>
              </a:rPr>
              <a:t> raggiungimento degli esiti di apprendimento  </a:t>
            </a:r>
            <a:r>
              <a:rPr lang="it-IT" sz="3600" dirty="0" smtClean="0"/>
              <a:t>…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it-IT" sz="2800" dirty="0" smtClean="0"/>
              <a:t>Il</a:t>
            </a:r>
            <a:r>
              <a:rPr lang="it-IT" sz="2800" b="1" dirty="0" smtClean="0"/>
              <a:t>  Decreto stabilisce </a:t>
            </a:r>
            <a:r>
              <a:rPr lang="it-IT" sz="2800" dirty="0" smtClean="0"/>
              <a:t>che il processo di valutazione si sviluppi secondo le seguenti </a:t>
            </a:r>
            <a:r>
              <a:rPr lang="it-IT" sz="2800" b="1" i="1" dirty="0" smtClean="0"/>
              <a:t>macrodimensioni</a:t>
            </a:r>
            <a:r>
              <a:rPr lang="it-IT" sz="2800" dirty="0" smtClean="0"/>
              <a:t>:</a:t>
            </a:r>
          </a:p>
          <a:p>
            <a:pPr marL="514350" indent="-514350">
              <a:buFont typeface="+mj-lt"/>
              <a:buAutoNum type="alphaUcPeriod"/>
            </a:pPr>
            <a:r>
              <a:rPr lang="it-IT" sz="2800" i="1" dirty="0" smtClean="0">
                <a:solidFill>
                  <a:srgbClr val="FF0000"/>
                </a:solidFill>
              </a:rPr>
              <a:t>Valutazione </a:t>
            </a:r>
            <a:r>
              <a:rPr lang="it-IT" sz="2800" i="1" dirty="0">
                <a:solidFill>
                  <a:srgbClr val="FF0000"/>
                </a:solidFill>
              </a:rPr>
              <a:t>formativa</a:t>
            </a:r>
            <a:r>
              <a:rPr lang="it-IT" sz="2800" i="1" dirty="0"/>
              <a:t>: ovvero verifica delle conoscenze ed abilità a </a:t>
            </a:r>
            <a:r>
              <a:rPr lang="it-IT" sz="2800" i="1" dirty="0" smtClean="0"/>
              <a:t>supporto d</a:t>
            </a:r>
            <a:r>
              <a:rPr lang="it-IT" sz="2800" dirty="0" smtClean="0"/>
              <a:t>elle competenze</a:t>
            </a:r>
          </a:p>
          <a:p>
            <a:pPr marL="514350" indent="-514350">
              <a:buFont typeface="+mj-lt"/>
              <a:buAutoNum type="alphaUcPeriod"/>
            </a:pPr>
            <a:r>
              <a:rPr lang="it-IT" sz="2800" i="1" dirty="0" smtClean="0">
                <a:solidFill>
                  <a:srgbClr val="FF0000"/>
                </a:solidFill>
              </a:rPr>
              <a:t>Valutazione </a:t>
            </a:r>
            <a:r>
              <a:rPr lang="it-IT" sz="2800" i="1" dirty="0" err="1">
                <a:solidFill>
                  <a:srgbClr val="FF0000"/>
                </a:solidFill>
              </a:rPr>
              <a:t>sommativa</a:t>
            </a:r>
            <a:r>
              <a:rPr lang="it-IT" sz="2800" i="1" dirty="0">
                <a:solidFill>
                  <a:srgbClr val="FF0000"/>
                </a:solidFill>
              </a:rPr>
              <a:t> </a:t>
            </a:r>
            <a:r>
              <a:rPr lang="it-IT" sz="2800" i="1" dirty="0"/>
              <a:t>delle prestazioni </a:t>
            </a:r>
            <a:r>
              <a:rPr lang="it-IT" sz="2800" i="1" dirty="0" smtClean="0"/>
              <a:t>professionali</a:t>
            </a:r>
          </a:p>
          <a:p>
            <a:pPr marL="514350" indent="-514350">
              <a:buFont typeface="+mj-lt"/>
              <a:buAutoNum type="alphaUcPeriod"/>
            </a:pPr>
            <a:r>
              <a:rPr lang="it-IT" sz="2800" i="1" dirty="0" smtClean="0">
                <a:solidFill>
                  <a:srgbClr val="FF0000"/>
                </a:solidFill>
              </a:rPr>
              <a:t>Valutazione </a:t>
            </a:r>
            <a:r>
              <a:rPr lang="it-IT" sz="2800" i="1" dirty="0">
                <a:solidFill>
                  <a:srgbClr val="FF0000"/>
                </a:solidFill>
              </a:rPr>
              <a:t>del percorso </a:t>
            </a:r>
            <a:r>
              <a:rPr lang="it-IT" sz="2800" i="1" dirty="0" smtClean="0">
                <a:solidFill>
                  <a:srgbClr val="FF0000"/>
                </a:solidFill>
              </a:rPr>
              <a:t>individuale</a:t>
            </a:r>
          </a:p>
          <a:p>
            <a:pPr marL="514350" indent="-514350">
              <a:buFont typeface="+mj-lt"/>
              <a:buAutoNum type="alphaUcPeriod"/>
            </a:pPr>
            <a:r>
              <a:rPr lang="it-IT" sz="2800" i="1" dirty="0">
                <a:solidFill>
                  <a:srgbClr val="FF0000"/>
                </a:solidFill>
              </a:rPr>
              <a:t>Valutazione dello stage</a:t>
            </a:r>
            <a:endParaRPr lang="it-IT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i="1" dirty="0" smtClean="0"/>
              <a:t>“Dove”</a:t>
            </a:r>
            <a:r>
              <a:rPr lang="it-IT" dirty="0" smtClean="0"/>
              <a:t> sono riportate tali valutazioni?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</a:t>
            </a:r>
            <a:r>
              <a:rPr lang="it-IT" dirty="0" smtClean="0">
                <a:solidFill>
                  <a:srgbClr val="FF0000"/>
                </a:solidFill>
              </a:rPr>
              <a:t>valutazioni</a:t>
            </a:r>
            <a:r>
              <a:rPr lang="it-IT" dirty="0" smtClean="0"/>
              <a:t> lettera </a:t>
            </a:r>
            <a:r>
              <a:rPr lang="it-IT" dirty="0" smtClean="0">
                <a:solidFill>
                  <a:srgbClr val="FF0000"/>
                </a:solidFill>
              </a:rPr>
              <a:t>A B C  </a:t>
            </a:r>
            <a:r>
              <a:rPr lang="it-IT" dirty="0" smtClean="0"/>
              <a:t>sono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riassunte: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nel </a:t>
            </a:r>
            <a:r>
              <a:rPr lang="it-IT" dirty="0" smtClean="0">
                <a:solidFill>
                  <a:srgbClr val="FF0000"/>
                </a:solidFill>
              </a:rPr>
              <a:t>CERTIFICATO delle COMPETENZE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BASE</a:t>
            </a:r>
          </a:p>
          <a:p>
            <a:pPr algn="ctr">
              <a:buNone/>
            </a:pPr>
            <a:r>
              <a:rPr lang="it-IT" i="1" dirty="0" smtClean="0"/>
              <a:t>(compilato al termine del I Biennio)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e nella </a:t>
            </a:r>
            <a:r>
              <a:rPr lang="it-IT" dirty="0" smtClean="0">
                <a:solidFill>
                  <a:srgbClr val="FF0000"/>
                </a:solidFill>
              </a:rPr>
              <a:t>SCHEDA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AMMISSIONE ALL’ESAME FINALE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QUALIFICA</a:t>
            </a:r>
          </a:p>
          <a:p>
            <a:pPr algn="ctr">
              <a:buNone/>
            </a:pPr>
            <a:r>
              <a:rPr lang="it-IT" i="1" dirty="0" smtClean="0"/>
              <a:t>(compilata al termine del III anno)</a:t>
            </a:r>
          </a:p>
          <a:p>
            <a:pPr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“</a:t>
            </a:r>
            <a:r>
              <a:rPr lang="it-IT" i="1" dirty="0" smtClean="0"/>
              <a:t>La certificazione al termine del primo biennio descrive compiutamente l’avvenuta acquisizione delle competenze di base, che si traduce nella capacità dello studente di utilizzare conoscenze e abilità personali e sociali in contesti reali, con riferimento alle discipline/ambiti disciplinari che  caratterizzano ciascun asse culturale”</a:t>
            </a:r>
          </a:p>
          <a:p>
            <a:pPr algn="r">
              <a:buNone/>
            </a:pPr>
            <a:r>
              <a:rPr lang="it-IT" sz="2400" dirty="0" smtClean="0"/>
              <a:t>D. D. n. 18 del 21/01/2014 </a:t>
            </a:r>
          </a:p>
          <a:p>
            <a:pPr algn="r">
              <a:buNone/>
            </a:pPr>
            <a:r>
              <a:rPr lang="it-IT" sz="2400" dirty="0" smtClean="0"/>
              <a:t>Regione Campania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smtClean="0">
                <a:solidFill>
                  <a:srgbClr val="FF0000"/>
                </a:solidFill>
              </a:rPr>
              <a:t>valutazione</a:t>
            </a:r>
            <a:r>
              <a:rPr lang="it-IT" dirty="0" smtClean="0"/>
              <a:t> lettera </a:t>
            </a:r>
            <a:r>
              <a:rPr lang="it-IT" dirty="0" smtClean="0">
                <a:solidFill>
                  <a:srgbClr val="FF0000"/>
                </a:solidFill>
              </a:rPr>
              <a:t>D </a:t>
            </a:r>
            <a:r>
              <a:rPr lang="it-IT" dirty="0" smtClean="0"/>
              <a:t>è riportata nella </a:t>
            </a:r>
          </a:p>
          <a:p>
            <a:pPr algn="ctr">
              <a:buNone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Scheda </a:t>
            </a:r>
            <a:r>
              <a:rPr lang="it-IT" dirty="0">
                <a:solidFill>
                  <a:srgbClr val="FF0000"/>
                </a:solidFill>
              </a:rPr>
              <a:t>individuale di </a:t>
            </a:r>
            <a:r>
              <a:rPr lang="it-IT" dirty="0" smtClean="0">
                <a:solidFill>
                  <a:srgbClr val="FF0000"/>
                </a:solidFill>
              </a:rPr>
              <a:t>valutazione</a:t>
            </a:r>
          </a:p>
          <a:p>
            <a:pPr algn="ctr">
              <a:buNone/>
            </a:pPr>
            <a:r>
              <a:rPr lang="it-IT" dirty="0" smtClean="0"/>
              <a:t>(compilata dal tutor dell’azienda presso la quale è  stato svolto lo stage)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i="1" dirty="0" smtClean="0"/>
              <a:t>“Come”</a:t>
            </a:r>
            <a:r>
              <a:rPr lang="it-IT" sz="3600" dirty="0" smtClean="0"/>
              <a:t> sono espresse le valutazioni?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Non in voti ma </a:t>
            </a:r>
            <a:r>
              <a:rPr lang="it-IT" sz="2400" i="1" dirty="0" smtClean="0">
                <a:solidFill>
                  <a:srgbClr val="FF0000"/>
                </a:solidFill>
              </a:rPr>
              <a:t>in </a:t>
            </a:r>
            <a:r>
              <a:rPr lang="it-IT" sz="2400" i="1" dirty="0">
                <a:solidFill>
                  <a:srgbClr val="FF0000"/>
                </a:solidFill>
              </a:rPr>
              <a:t>l</a:t>
            </a:r>
            <a:r>
              <a:rPr lang="it-IT" sz="2400" i="1" dirty="0" smtClean="0">
                <a:solidFill>
                  <a:srgbClr val="FF0000"/>
                </a:solidFill>
              </a:rPr>
              <a:t>ivelli :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Livello </a:t>
            </a:r>
            <a:r>
              <a:rPr lang="it-IT" sz="2400" b="1" dirty="0">
                <a:solidFill>
                  <a:srgbClr val="FF0000"/>
                </a:solidFill>
              </a:rPr>
              <a:t>base</a:t>
            </a:r>
            <a:r>
              <a:rPr lang="it-IT" sz="2400" dirty="0"/>
              <a:t>: lo studente svolge compiti semplici in situazioni note, </a:t>
            </a:r>
            <a:r>
              <a:rPr lang="it-IT" sz="2400" dirty="0" smtClean="0"/>
              <a:t>mostrando di </a:t>
            </a:r>
            <a:r>
              <a:rPr lang="it-IT" sz="2400" dirty="0"/>
              <a:t>possedere conoscenze ed abilità essenziali e di saper applicare regole </a:t>
            </a:r>
            <a:r>
              <a:rPr lang="it-IT" sz="2400" dirty="0" smtClean="0"/>
              <a:t>e procedure </a:t>
            </a:r>
            <a:r>
              <a:rPr lang="it-IT" sz="2400" dirty="0"/>
              <a:t>fondamentali</a:t>
            </a:r>
            <a:r>
              <a:rPr lang="it-IT" sz="2400" dirty="0" smtClean="0"/>
              <a:t>.</a:t>
            </a:r>
          </a:p>
          <a:p>
            <a:endParaRPr lang="it-IT" sz="2400" dirty="0"/>
          </a:p>
          <a:p>
            <a:r>
              <a:rPr lang="it-IT" sz="2400" b="1" dirty="0" smtClean="0">
                <a:solidFill>
                  <a:srgbClr val="FF0000"/>
                </a:solidFill>
              </a:rPr>
              <a:t>Livello </a:t>
            </a:r>
            <a:r>
              <a:rPr lang="it-IT" sz="2400" b="1" dirty="0">
                <a:solidFill>
                  <a:srgbClr val="FF0000"/>
                </a:solidFill>
              </a:rPr>
              <a:t>intermedio</a:t>
            </a:r>
            <a:r>
              <a:rPr lang="it-IT" sz="2400" dirty="0"/>
              <a:t>: lo studente svolge compiti e risolve problemi complessi </a:t>
            </a:r>
            <a:r>
              <a:rPr lang="it-IT" sz="2400" dirty="0" smtClean="0"/>
              <a:t>in situazioni </a:t>
            </a:r>
            <a:r>
              <a:rPr lang="it-IT" sz="2400" dirty="0"/>
              <a:t>note, compie scelte consapevoli, mostrando di saper utilizzare </a:t>
            </a:r>
            <a:r>
              <a:rPr lang="it-IT" sz="2400" dirty="0" smtClean="0"/>
              <a:t>le conoscenze </a:t>
            </a:r>
            <a:r>
              <a:rPr lang="it-IT" sz="2400" dirty="0"/>
              <a:t>ed abilità acquisite</a:t>
            </a:r>
            <a:r>
              <a:rPr lang="it-IT" sz="2400" dirty="0" smtClean="0"/>
              <a:t>.</a:t>
            </a:r>
          </a:p>
          <a:p>
            <a:endParaRPr lang="it-IT" sz="2400" dirty="0"/>
          </a:p>
          <a:p>
            <a:r>
              <a:rPr lang="it-IT" sz="2400" b="1" dirty="0" smtClean="0">
                <a:solidFill>
                  <a:srgbClr val="FF0000"/>
                </a:solidFill>
              </a:rPr>
              <a:t>Livello avanzato</a:t>
            </a:r>
            <a:r>
              <a:rPr lang="it-IT" sz="2400" dirty="0" smtClean="0"/>
              <a:t>: lo studente svolge compiti e problemi complessi in situazioni anche non note, mostrando padronanza nell’uso delle conoscenze e delle abilità. Sa proporre e sostenere le proprie opinioni e assumere autonomamente decisioni consapevoli</a:t>
            </a:r>
          </a:p>
          <a:p>
            <a:pPr algn="r">
              <a:buNone/>
            </a:pPr>
            <a:r>
              <a:rPr lang="it-IT" sz="2000" dirty="0" smtClean="0"/>
              <a:t>DM n. 9 del 27 gennaio 2010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621</Words>
  <Application>Microsoft Office PowerPoint</Application>
  <PresentationFormat>Presentazione su schermo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Ammissione  agli   esami relativi ai percorsi triennali finalizzati al conseguimento degli attestati di qualifica professionale  Valutazione  allievi  CLASSI III  </vt:lpstr>
      <vt:lpstr>FACCIAMO CHIAREZZA …</vt:lpstr>
      <vt:lpstr>Tale decreto stabilisce che …</vt:lpstr>
      <vt:lpstr>Riguardo alla frequenza …</vt:lpstr>
      <vt:lpstr>Riguardo al raggiungimento degli esiti di apprendimento  …</vt:lpstr>
      <vt:lpstr>“Dove” sono riportate tali valutazioni?</vt:lpstr>
      <vt:lpstr>Diapositiva 7</vt:lpstr>
      <vt:lpstr>Diapositiva 8</vt:lpstr>
      <vt:lpstr>“Come” sono espresse le valutazioni?</vt:lpstr>
      <vt:lpstr>Come si traducono tali valutazioni in voti?</vt:lpstr>
      <vt:lpstr>TABELLA DEL CREDITO DEL BIENNIO</vt:lpstr>
      <vt:lpstr>TABELLA DEL CREDITO TERZO ANNO</vt:lpstr>
      <vt:lpstr>Sintesi del processo di valutazione:</vt:lpstr>
      <vt:lpstr>Esempio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Valutazione  allievi esami di qualifica</dc:title>
  <dc:creator>Xp</dc:creator>
  <cp:lastModifiedBy>Xp</cp:lastModifiedBy>
  <cp:revision>33</cp:revision>
  <dcterms:created xsi:type="dcterms:W3CDTF">2014-06-02T09:09:59Z</dcterms:created>
  <dcterms:modified xsi:type="dcterms:W3CDTF">2014-06-05T05:14:15Z</dcterms:modified>
</cp:coreProperties>
</file>